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9" r:id="rId5"/>
    <p:sldId id="262" r:id="rId6"/>
    <p:sldId id="264" r:id="rId7"/>
    <p:sldId id="261" r:id="rId8"/>
    <p:sldId id="258" r:id="rId9"/>
    <p:sldId id="263" r:id="rId10"/>
  </p:sldIdLst>
  <p:sldSz cx="9144000" cy="6858000" type="screen4x3"/>
  <p:notesSz cx="6669088" cy="987266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99" autoAdjust="0"/>
    <p:restoredTop sz="94717" autoAdjust="0"/>
  </p:normalViewPr>
  <p:slideViewPr>
    <p:cSldViewPr>
      <p:cViewPr>
        <p:scale>
          <a:sx n="75" d="100"/>
          <a:sy n="7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RLEATO\Desktop\Estad&#237;stica%202012\informe\espec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pieChart>
        <c:varyColors val="1"/>
        <c:ser>
          <c:idx val="0"/>
          <c:order val="0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Lbls>
            <c:dLbl>
              <c:idx val="0"/>
              <c:layout>
                <c:manualLayout>
                  <c:x val="1.4912292213473318E-2"/>
                  <c:y val="-4.6355148229422133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-5.4161636045494337E-2"/>
                  <c:y val="-4.1096529600466621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-2.2259186351706036E-2"/>
                  <c:y val="1.469524642752989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2.1593613298337706E-2"/>
                  <c:y val="-4.8315835520559923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3.5384514435695548E-2"/>
                  <c:y val="1.5395523476232143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5"/>
              <c:layout>
                <c:manualLayout>
                  <c:x val="-4.2941819772528422E-3"/>
                  <c:y val="-4.2759915427238282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 val="5.9963363954505716E-2"/>
                  <c:y val="-1.0961650627004962E-2"/>
                </c:manualLayout>
              </c:layout>
              <c:spPr/>
              <c:txPr>
                <a:bodyPr/>
                <a:lstStyle/>
                <a:p>
                  <a:pPr>
                    <a:defRPr lang="ca-ES"/>
                  </a:pPr>
                  <a:endParaRPr lang="es-ES"/>
                </a:p>
              </c:txPr>
              <c:dLblPos val="bestFit"/>
              <c:showPercent val="1"/>
            </c:dLbl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Percent val="1"/>
            <c:showLeaderLines val="1"/>
          </c:dLbls>
          <c:cat>
            <c:strRef>
              <c:f>vaixells!$C$9:$C$15</c:f>
              <c:strCache>
                <c:ptCount val="7"/>
                <c:pt idx="0">
                  <c:v>ARROSSEGAMENT</c:v>
                </c:pt>
                <c:pt idx="1">
                  <c:v>ARTS MENORS</c:v>
                </c:pt>
                <c:pt idx="2">
                  <c:v>TONYINA (ENCERCLAMENT)</c:v>
                </c:pt>
                <c:pt idx="3">
                  <c:v>ENCERCLAMENT</c:v>
                </c:pt>
                <c:pt idx="4">
                  <c:v>PALANGRE DE FONS</c:v>
                </c:pt>
                <c:pt idx="5">
                  <c:v>PALANGRE DE SUPERFICIE</c:v>
                </c:pt>
                <c:pt idx="6">
                  <c:v>AUXILIARS</c:v>
                </c:pt>
              </c:strCache>
            </c:strRef>
          </c:cat>
          <c:val>
            <c:numRef>
              <c:f>vaixells!$D$9:$D$15</c:f>
              <c:numCache>
                <c:formatCode>0</c:formatCode>
                <c:ptCount val="7"/>
                <c:pt idx="0">
                  <c:v>271</c:v>
                </c:pt>
                <c:pt idx="1">
                  <c:v>445</c:v>
                </c:pt>
                <c:pt idx="2">
                  <c:v>6</c:v>
                </c:pt>
                <c:pt idx="3">
                  <c:v>88</c:v>
                </c:pt>
                <c:pt idx="4">
                  <c:v>45</c:v>
                </c:pt>
                <c:pt idx="5">
                  <c:v>11</c:v>
                </c:pt>
                <c:pt idx="6">
                  <c:v>39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3991529206916"/>
          <c:y val="0.17761469058209095"/>
          <c:w val="0.35859690732393701"/>
          <c:h val="0.72425199901389425"/>
        </c:manualLayout>
      </c:layout>
      <c:txPr>
        <a:bodyPr/>
        <a:lstStyle/>
        <a:p>
          <a:pPr>
            <a:defRPr lang="ca-ES"/>
          </a:pPr>
          <a:endParaRPr lang="es-ES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10C83201-0DA4-489F-B3CD-95695C48585B}" type="datetimeFigureOut">
              <a:rPr lang="ca-ES" smtClean="0"/>
              <a:pPr/>
              <a:t>18/04/2013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890665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6866" y="9376978"/>
            <a:ext cx="2890665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ABB007F5-B340-4560-9A1D-656F0671412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54652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371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371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EA7404-2BD3-471F-AF49-B4D48B55C3E1}" type="datetimeFigureOut">
              <a:rPr lang="ca-ES"/>
              <a:pPr>
                <a:defRPr/>
              </a:pPr>
              <a:t>18/04/2013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66598" y="4689475"/>
            <a:ext cx="5335893" cy="4443413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ca-ES" noProof="0" smtClean="0"/>
              <a:t>Feu clic aquí per editar estils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90665" cy="49371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6866" y="9377363"/>
            <a:ext cx="2890665" cy="49371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9E20CD-99C2-4C9A-9120-4DD7B871B21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8464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 i com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59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844802" y="765176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a-ES" sz="2000" b="1" smtClean="0">
                <a:latin typeface="Arial" charset="0"/>
              </a:rPr>
              <a:t>Identificació del departament o organisme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E208-61A7-4C8C-A067-B57EA254EE7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31320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11CD-1244-45EF-8234-212A577ADFEF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92913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468315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0D9F-C615-4DAF-93B5-351E983F4A0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2692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2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 smtClean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4AAF-1DEA-45CF-A16E-E568C264122F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205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D250-C40D-42CC-B6C8-8B67668B8D89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07809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E88C-A7B5-4D46-AE75-4E5088D5E94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13787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59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357190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357190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017F7C-2D97-404B-9101-12B2137522BD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  <p:cxnSp>
        <p:nvCxnSpPr>
          <p:cNvPr id="8" name="Connector recte 7"/>
          <p:cNvCxnSpPr/>
          <p:nvPr/>
        </p:nvCxnSpPr>
        <p:spPr>
          <a:xfrm>
            <a:off x="468315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agricultura_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08729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8" r:id="rId2"/>
    <p:sldLayoutId id="2147483873" r:id="rId3"/>
    <p:sldLayoutId id="2147483869" r:id="rId4"/>
    <p:sldLayoutId id="2147483870" r:id="rId5"/>
    <p:sldLayoutId id="214748387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ol 1"/>
          <p:cNvSpPr>
            <a:spLocks noGrp="1"/>
          </p:cNvSpPr>
          <p:nvPr>
            <p:ph type="ctrTitle"/>
          </p:nvPr>
        </p:nvSpPr>
        <p:spPr>
          <a:xfrm>
            <a:off x="684213" y="1916832"/>
            <a:ext cx="7772400" cy="3528392"/>
          </a:xfrm>
        </p:spPr>
        <p:txBody>
          <a:bodyPr>
            <a:normAutofit/>
          </a:bodyPr>
          <a:lstStyle/>
          <a:p>
            <a:pPr eaLnBrk="1" hangingPunct="1"/>
            <a: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QUALITAT I TRADICIÓ DELS PRODUCTES PESQUERS</a:t>
            </a:r>
            <a:b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ca-ES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a-ES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Cuina Catalana</a:t>
            </a:r>
            <a:br>
              <a:rPr lang="ca-ES" sz="31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a-ES" sz="1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ca-ES" sz="1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ca-E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Barcelona 22 d’abril </a:t>
            </a:r>
            <a:r>
              <a:rPr lang="ca-ES" sz="1200" dirty="0">
                <a:solidFill>
                  <a:schemeClr val="tx1"/>
                </a:solidFill>
                <a:latin typeface="Arial" charset="0"/>
                <a:cs typeface="Arial" charset="0"/>
              </a:rPr>
              <a:t>de 2013</a:t>
            </a:r>
            <a:r>
              <a:rPr lang="ca-ES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ca-E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ca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Subtítol 2"/>
          <p:cNvSpPr>
            <a:spLocks noGrp="1"/>
          </p:cNvSpPr>
          <p:nvPr>
            <p:ph type="subTitle" idx="1"/>
          </p:nvPr>
        </p:nvSpPr>
        <p:spPr>
          <a:xfrm>
            <a:off x="1116013" y="5373220"/>
            <a:ext cx="7772400" cy="979959"/>
          </a:xfrm>
        </p:spPr>
        <p:txBody>
          <a:bodyPr/>
          <a:lstStyle/>
          <a:p>
            <a:pPr algn="r" eaLnBrk="1" hangingPunct="1"/>
            <a:r>
              <a:rPr lang="ca-ES" sz="1400" dirty="0" smtClean="0">
                <a:latin typeface="Arial" charset="0"/>
                <a:cs typeface="Arial" charset="0"/>
              </a:rPr>
              <a:t>Angela Seira i Sanmartin</a:t>
            </a:r>
          </a:p>
          <a:p>
            <a:pPr algn="r" eaLnBrk="1" hangingPunct="1"/>
            <a:r>
              <a:rPr lang="ca-ES" sz="1400" b="0" dirty="0" smtClean="0">
                <a:latin typeface="Arial" charset="0"/>
                <a:cs typeface="Arial" charset="0"/>
              </a:rPr>
              <a:t>Direcció General de Pesca i Afers Marítims </a:t>
            </a:r>
          </a:p>
        </p:txBody>
      </p:sp>
      <p:pic>
        <p:nvPicPr>
          <p:cNvPr id="4100" name="Picture 5" descr="http://www.gencat.cat/piv/descarregues/arxius/dpt/COLOR/Agricultura/agricultura_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2" y="642938"/>
            <a:ext cx="5800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CC7CC-57B5-4011-8EDB-63949BBF03B1}" type="slidenum">
              <a:rPr lang="ca-ES" smtClean="0"/>
              <a:pPr>
                <a:defRPr/>
              </a:pPr>
              <a:t>1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55576" y="1772816"/>
            <a:ext cx="7848872" cy="331236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Catalunya té més de 550 km de costa</a:t>
            </a:r>
          </a:p>
          <a:p>
            <a:pPr marL="457200" lvl="1" indent="0">
              <a:buNone/>
            </a:pPr>
            <a:endParaRPr lang="ca-ES" sz="1400" dirty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32 Confraries</a:t>
            </a:r>
          </a:p>
          <a:p>
            <a:pPr marL="457200" lvl="1" indent="0">
              <a:buNone/>
            </a:pPr>
            <a:endParaRPr lang="ca-ES" sz="1400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21 llotges de peix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Més de 300 espècies es desembarquen cada dia als nostres ports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539551" y="1268413"/>
            <a:ext cx="8388447" cy="428400"/>
          </a:xfrm>
        </p:spPr>
        <p:txBody>
          <a:bodyPr/>
          <a:lstStyle/>
          <a:p>
            <a:r>
              <a:rPr lang="ca-ES" dirty="0" smtClean="0"/>
              <a:t>Introducció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672408" cy="16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851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356399" y="1416424"/>
            <a:ext cx="8571600" cy="428400"/>
          </a:xfrm>
        </p:spPr>
        <p:txBody>
          <a:bodyPr/>
          <a:lstStyle/>
          <a:p>
            <a:r>
              <a:rPr lang="ca-ES" dirty="0"/>
              <a:t>Principals espècies desembarcades als ports catalans</a:t>
            </a:r>
          </a:p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00" y="2276872"/>
            <a:ext cx="43568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5057"/>
            <a:ext cx="3435173" cy="28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933" y="3933056"/>
            <a:ext cx="24044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9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611559" y="1268413"/>
            <a:ext cx="8316439" cy="428400"/>
          </a:xfrm>
        </p:spPr>
        <p:txBody>
          <a:bodyPr/>
          <a:lstStyle/>
          <a:p>
            <a:r>
              <a:rPr lang="ca-ES" dirty="0" smtClean="0"/>
              <a:t>Tipus de pesqueres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  <p:graphicFrame>
        <p:nvGraphicFramePr>
          <p:cNvPr id="6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7426980"/>
              </p:ext>
            </p:extLst>
          </p:nvPr>
        </p:nvGraphicFramePr>
        <p:xfrm>
          <a:off x="357188" y="2058988"/>
          <a:ext cx="8462962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03092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771565"/>
            <a:ext cx="8320056" cy="36740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Pesca costanera o litoral.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Diferents pesqueres.</a:t>
            </a:r>
          </a:p>
          <a:p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593800" y="1484784"/>
            <a:ext cx="8244431" cy="428400"/>
          </a:xfrm>
        </p:spPr>
        <p:txBody>
          <a:bodyPr/>
          <a:lstStyle/>
          <a:p>
            <a:r>
              <a:rPr lang="ca-ES" dirty="0" smtClean="0"/>
              <a:t>Pesca litoral o costanera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7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888433" cy="23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63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Qualitat i tradició dels productes pesquers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2636912"/>
            <a:ext cx="8464072" cy="28819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dirty="0"/>
              <a:t>G</a:t>
            </a:r>
            <a:r>
              <a:rPr lang="ca-ES" dirty="0" smtClean="0"/>
              <a:t>ran </a:t>
            </a:r>
            <a:r>
              <a:rPr lang="ca-ES" dirty="0"/>
              <a:t>valor del </a:t>
            </a:r>
            <a:r>
              <a:rPr lang="ca-ES" dirty="0" smtClean="0"/>
              <a:t>producte.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Sortides diàries de les baques. 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/>
              <a:t>G</a:t>
            </a:r>
            <a:r>
              <a:rPr lang="ca-ES" dirty="0" smtClean="0"/>
              <a:t>astronomia marinera. 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L’extensa costa catalana ofereix mil maneres de cuinar el peix.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611559" y="1268413"/>
            <a:ext cx="8316439" cy="428400"/>
          </a:xfrm>
        </p:spPr>
        <p:txBody>
          <a:bodyPr/>
          <a:lstStyle/>
          <a:p>
            <a:r>
              <a:rPr lang="ca-ES" dirty="0" smtClean="0"/>
              <a:t>Peix de proximitat. Gastronomia marinera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16536" r="23421" b="8659"/>
          <a:stretch>
            <a:fillRect/>
          </a:stretch>
        </p:blipFill>
        <p:spPr bwMode="auto">
          <a:xfrm>
            <a:off x="5909104" y="2204864"/>
            <a:ext cx="23563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15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700808"/>
            <a:ext cx="8392064" cy="4106103"/>
          </a:xfrm>
        </p:spPr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Anguila </a:t>
            </a:r>
            <a:r>
              <a:rPr lang="ca-ES" dirty="0"/>
              <a:t>i </a:t>
            </a:r>
            <a:r>
              <a:rPr lang="ca-ES" dirty="0" smtClean="0"/>
              <a:t>angula </a:t>
            </a:r>
            <a:r>
              <a:rPr lang="ca-ES" dirty="0"/>
              <a:t>del Delta de l’Ebre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Anxova de l’Escala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Cargol </a:t>
            </a:r>
            <a:r>
              <a:rPr lang="ca-ES" dirty="0" err="1" smtClean="0"/>
              <a:t>punxenc</a:t>
            </a:r>
            <a:r>
              <a:rPr lang="ca-ES" dirty="0" smtClean="0"/>
              <a:t> de Vilanova i la Geltrú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Gamba de Palamós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Gamba vermella de Tarragona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Garoines de l’Empordà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Llagostins de St. Carles de la Ràpita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Musclos i </a:t>
            </a:r>
            <a:r>
              <a:rPr lang="ca-ES" dirty="0" err="1" smtClean="0"/>
              <a:t>ostrons</a:t>
            </a:r>
            <a:r>
              <a:rPr lang="ca-ES" dirty="0" smtClean="0"/>
              <a:t> del Delta de l’Ebre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Peix blau de Tarragona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Tellerina de Roses</a:t>
            </a:r>
          </a:p>
          <a:p>
            <a:pPr lvl="1">
              <a:buFont typeface="Arial" pitchFamily="34" charset="0"/>
              <a:buChar char="•"/>
            </a:pPr>
            <a:r>
              <a:rPr lang="ca-ES" dirty="0" smtClean="0"/>
              <a:t>Truita de riu del Pirineu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683568" y="1340768"/>
            <a:ext cx="8283568" cy="428400"/>
          </a:xfrm>
        </p:spPr>
        <p:txBody>
          <a:bodyPr/>
          <a:lstStyle/>
          <a:p>
            <a:r>
              <a:rPr lang="ca-ES" dirty="0" smtClean="0"/>
              <a:t>Productes:  Peix i Marisc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8585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2204864"/>
            <a:ext cx="8464072" cy="3314016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 </a:t>
            </a:r>
          </a:p>
          <a:p>
            <a:pPr lvl="5">
              <a:buFont typeface="Wingdings" pitchFamily="2" charset="2"/>
              <a:buChar char="Ø"/>
            </a:pPr>
            <a:r>
              <a:rPr lang="ca-ES" dirty="0" smtClean="0"/>
              <a:t>Gamba de Palamós</a:t>
            </a:r>
          </a:p>
          <a:p>
            <a:pPr marL="457200" lvl="1" indent="0">
              <a:buNone/>
            </a:pPr>
            <a:endParaRPr lang="ca-ES" dirty="0" smtClean="0"/>
          </a:p>
          <a:p>
            <a:pPr lvl="5">
              <a:buFont typeface="Wingdings" pitchFamily="2" charset="2"/>
              <a:buChar char="Ø"/>
            </a:pPr>
            <a:r>
              <a:rPr lang="ca-ES" dirty="0" smtClean="0"/>
              <a:t>Escamarlà de Llançà</a:t>
            </a:r>
          </a:p>
          <a:p>
            <a:pPr lvl="1">
              <a:buFont typeface="Wingdings" pitchFamily="2" charset="2"/>
              <a:buChar char="Ø"/>
            </a:pPr>
            <a:endParaRPr lang="ca-ES" dirty="0"/>
          </a:p>
          <a:p>
            <a:pPr lvl="5">
              <a:buFont typeface="Wingdings" pitchFamily="2" charset="2"/>
              <a:buChar char="Ø"/>
            </a:pPr>
            <a:r>
              <a:rPr lang="ca-ES" dirty="0" smtClean="0"/>
              <a:t>Peix de la Barceloneta</a:t>
            </a:r>
          </a:p>
          <a:p>
            <a:pPr lvl="1">
              <a:buFont typeface="Wingdings" pitchFamily="2" charset="2"/>
              <a:buChar char="Ø"/>
            </a:pPr>
            <a:endParaRPr lang="ca-ES" dirty="0" smtClean="0"/>
          </a:p>
          <a:p>
            <a:pPr lvl="5">
              <a:buFont typeface="Wingdings" pitchFamily="2" charset="2"/>
              <a:buChar char="Ø"/>
            </a:pPr>
            <a:r>
              <a:rPr lang="ca-ES" dirty="0" smtClean="0"/>
              <a:t>Marca Q Peix Blau de la Barceloneta</a:t>
            </a:r>
          </a:p>
          <a:p>
            <a:pPr marL="457200" lvl="1" indent="0">
              <a:buNone/>
            </a:pPr>
            <a:endParaRPr lang="ca-ES" dirty="0" smtClean="0"/>
          </a:p>
          <a:p>
            <a:pPr lvl="5">
              <a:buFont typeface="Wingdings" pitchFamily="2" charset="2"/>
              <a:buChar char="Ø"/>
            </a:pPr>
            <a:r>
              <a:rPr lang="ca-ES" dirty="0" smtClean="0"/>
              <a:t>Marisc del Delta </a:t>
            </a:r>
          </a:p>
          <a:p>
            <a:pPr>
              <a:buFont typeface="Wingdings" pitchFamily="2" charset="2"/>
              <a:buChar char="Ø"/>
            </a:pPr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3"/>
          </p:nvPr>
        </p:nvSpPr>
        <p:spPr>
          <a:xfrm>
            <a:off x="683568" y="1484784"/>
            <a:ext cx="8244431" cy="428400"/>
          </a:xfrm>
        </p:spPr>
        <p:txBody>
          <a:bodyPr/>
          <a:lstStyle/>
          <a:p>
            <a:r>
              <a:rPr lang="ca-ES" dirty="0" smtClean="0"/>
              <a:t>Marques registrades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8</a:t>
            </a:fld>
            <a:endParaRPr lang="ca-ES" dirty="0"/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Qualitat i tradició dels productes pesquers</a:t>
            </a:r>
            <a:endParaRPr lang="ca-ES" dirty="0"/>
          </a:p>
        </p:txBody>
      </p:sp>
      <p:pic>
        <p:nvPicPr>
          <p:cNvPr id="3074" name="Picture 2" descr="Peix blau de la Barcelon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384" y="4439098"/>
            <a:ext cx="756368" cy="5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t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528" y="2420888"/>
            <a:ext cx="574040" cy="5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t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44279"/>
            <a:ext cx="820977" cy="5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t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528" y="3711720"/>
            <a:ext cx="637504" cy="6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t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100" y="3140968"/>
            <a:ext cx="667932" cy="4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8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Qualitat i tradició dels productes pesquers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D011CD-1244-45EF-8234-212A577ADFEF}" type="slidenum">
              <a:rPr lang="ca-ES" smtClean="0"/>
              <a:pPr>
                <a:defRPr/>
              </a:pPr>
              <a:t>9</a:t>
            </a:fld>
            <a:endParaRPr lang="ca-ES" dirty="0"/>
          </a:p>
        </p:txBody>
      </p:sp>
      <p:pic>
        <p:nvPicPr>
          <p:cNvPr id="6" name="Contenidor de contingut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38250"/>
            <a:ext cx="6120680" cy="39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248</Words>
  <Application>Microsoft Office PowerPoint</Application>
  <PresentationFormat>Presentación en pantalla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l'Office</vt:lpstr>
      <vt:lpstr>QUALITAT I TRADICIÓ DELS PRODUCTES PESQUERS  Cuina Catalana  Barcelona 22 d’abril de 2013 </vt:lpstr>
      <vt:lpstr>Qualitat i tradició dels productes pesquers</vt:lpstr>
      <vt:lpstr>Qualitat i tradició dels productes pesquers</vt:lpstr>
      <vt:lpstr>Qualitat i tradició dels productes pesquers</vt:lpstr>
      <vt:lpstr>Qualitat i tradició dels productes pesquers</vt:lpstr>
      <vt:lpstr>Qualitat i tradició dels productes pesquers</vt:lpstr>
      <vt:lpstr>Qualitat i tradició dels productes pesquers</vt:lpstr>
      <vt:lpstr>Qualitat i tradició dels productes pesquers</vt:lpstr>
      <vt:lpstr>Qualitat i tradició dels productes pesquers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4cores</cp:lastModifiedBy>
  <cp:revision>171</cp:revision>
  <cp:lastPrinted>2013-04-10T12:50:11Z</cp:lastPrinted>
  <dcterms:created xsi:type="dcterms:W3CDTF">2011-04-15T10:08:09Z</dcterms:created>
  <dcterms:modified xsi:type="dcterms:W3CDTF">2013-04-18T10:08:48Z</dcterms:modified>
</cp:coreProperties>
</file>